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4"/>
  </p:handoutMasterIdLst>
  <p:sldIdLst>
    <p:sldId id="256" r:id="rId2"/>
    <p:sldId id="257" r:id="rId3"/>
  </p:sldIdLst>
  <p:sldSz cx="6858000" cy="9906000" type="A4"/>
  <p:notesSz cx="6858000" cy="9144000"/>
  <p:embeddedFontLst>
    <p:embeddedFont>
      <p:font typeface="Bahij TheSansArabic Bold" panose="02040503050201020203" charset="-78"/>
      <p:regular r:id="rId5"/>
    </p:embeddedFont>
    <p:embeddedFont>
      <p:font typeface="Bahij TheSansArabic Plain" panose="02040503050201020203" charset="-78"/>
      <p:regular r:id="rId6"/>
    </p:embeddedFont>
    <p:embeddedFont>
      <p:font typeface="Calibri" panose="020F0502020204030204" pitchFamily="34" charset="0"/>
      <p:regular r:id="rId7"/>
      <p:bold r:id="rId8"/>
      <p:italic r:id="rId9"/>
      <p:boldItalic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6" autoAdjust="0"/>
  </p:normalViewPr>
  <p:slideViewPr>
    <p:cSldViewPr snapToGrid="0" showGuides="1">
      <p:cViewPr varScale="1">
        <p:scale>
          <a:sx n="49" d="100"/>
          <a:sy n="49" d="100"/>
        </p:scale>
        <p:origin x="2358" y="54"/>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3" d="100"/>
          <a:sy n="53" d="100"/>
        </p:scale>
        <p:origin x="19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A4297E5-ABF8-4AB2-A7C6-0D21F46E8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D166C4E7-3132-4BC4-9B31-DB06A1F31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C336F-E2DF-478D-A8DE-73E39C52AF2A}" type="datetimeFigureOut">
              <a:rPr lang="en-US" smtClean="0"/>
              <a:t>6/2/2024</a:t>
            </a:fld>
            <a:endParaRPr lang="en-US"/>
          </a:p>
        </p:txBody>
      </p:sp>
      <p:sp>
        <p:nvSpPr>
          <p:cNvPr id="4" name="Footer Placeholder 3">
            <a:extLst>
              <a:ext uri="{FF2B5EF4-FFF2-40B4-BE49-F238E27FC236}">
                <a16:creationId xmlns:a16="http://schemas.microsoft.com/office/drawing/2014/main" xmlns="" id="{B8CB76EA-9D6D-40D7-B6E7-4E66B69C97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711C14E7-D7B3-443B-B480-F232542C88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40A1C-3666-41F2-BEE0-78E9F100447A}" type="slidenum">
              <a:rPr lang="en-US" smtClean="0"/>
              <a:t>‹#›</a:t>
            </a:fld>
            <a:endParaRPr lang="en-US"/>
          </a:p>
        </p:txBody>
      </p:sp>
    </p:spTree>
    <p:extLst>
      <p:ext uri="{BB962C8B-B14F-4D97-AF65-F5344CB8AC3E}">
        <p14:creationId xmlns:p14="http://schemas.microsoft.com/office/powerpoint/2010/main" val="25550406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7048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6/2/2024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6828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41766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95571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77565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2B00E-EFAA-4E7E-88DF-258B0C8DEDD9}" type="datetimeFigureOut">
              <a:rPr lang="en-US" smtClean="0"/>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18260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92B00E-EFAA-4E7E-88DF-258B0C8DEDD9}" type="datetimeFigureOut">
              <a:rPr lang="en-US" smtClean="0"/>
              <a:t>6/2/2024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0440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xmlns=""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30" name="Text Placeholder 27">
            <a:extLst>
              <a:ext uri="{FF2B5EF4-FFF2-40B4-BE49-F238E27FC236}">
                <a16:creationId xmlns:a16="http://schemas.microsoft.com/office/drawing/2014/main" xmlns="" id="{AB38C6AA-E7DD-40D5-B1B6-7478FC991116}"/>
              </a:ext>
            </a:extLst>
          </p:cNvPr>
          <p:cNvSpPr>
            <a:spLocks noGrp="1"/>
          </p:cNvSpPr>
          <p:nvPr>
            <p:ph type="body" sz="quarter" idx="11" hasCustomPrompt="1"/>
          </p:nvPr>
        </p:nvSpPr>
        <p:spPr>
          <a:xfrm>
            <a:off x="628650" y="2704153"/>
            <a:ext cx="5600700" cy="392691"/>
          </a:xfrm>
        </p:spPr>
        <p:txBody>
          <a:bodyPr anchor="ctr"/>
          <a:lstStyle>
            <a:lvl1pPr marL="0" indent="0" algn="ctr" rtl="0">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en-US" dirty="0"/>
              <a:t>Here is the title of the message in English</a:t>
            </a:r>
          </a:p>
        </p:txBody>
      </p:sp>
      <p:pic>
        <p:nvPicPr>
          <p:cNvPr id="69" name="Graphic 68">
            <a:extLst>
              <a:ext uri="{FF2B5EF4-FFF2-40B4-BE49-F238E27FC236}">
                <a16:creationId xmlns:a16="http://schemas.microsoft.com/office/drawing/2014/main" xmlns="" id="{191855FF-ABC9-4134-A8AD-1E51E12CBF5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xmlns="" id="{2A5F8E24-BD32-45CB-809A-0BF93017DC7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8" name="TextBox 47">
            <a:extLst>
              <a:ext uri="{FF2B5EF4-FFF2-40B4-BE49-F238E27FC236}">
                <a16:creationId xmlns:a16="http://schemas.microsoft.com/office/drawing/2014/main" xmlns="" id="{6D33A7C8-2A65-4A8D-B38A-B60673170335}"/>
              </a:ext>
            </a:extLst>
          </p:cNvPr>
          <p:cNvSpPr txBox="1"/>
          <p:nvPr userDrawn="1"/>
        </p:nvSpPr>
        <p:spPr>
          <a:xfrm>
            <a:off x="2714221" y="3245203"/>
            <a:ext cx="1429559" cy="361637"/>
          </a:xfrm>
          <a:prstGeom prst="rect">
            <a:avLst/>
          </a:prstGeom>
          <a:noFill/>
        </p:spPr>
        <p:txBody>
          <a:bodyPr wrap="none" rtlCol="0">
            <a:spAutoFit/>
          </a:bodyPr>
          <a:lstStyle/>
          <a:p>
            <a:pPr marL="0" marR="66675" algn="ctr" rtl="1">
              <a:lnSpc>
                <a:spcPts val="207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Student</a:t>
            </a:r>
            <a:r>
              <a:rPr lang="en-US" sz="1400" spc="-5" dirty="0">
                <a:solidFill>
                  <a:schemeClr val="accent3"/>
                </a:solidFill>
                <a:effectLst/>
                <a:latin typeface="Bahij TheSansArabic Bold" panose="02040503050201020203" pitchFamily="18" charset="-78"/>
                <a:cs typeface="Bahij TheSansArabic Bold" panose="02040503050201020203" pitchFamily="18" charset="-78"/>
              </a:rPr>
              <a:t> </a:t>
            </a:r>
            <a:r>
              <a:rPr lang="en-US" sz="1400" dirty="0">
                <a:solidFill>
                  <a:schemeClr val="accent3"/>
                </a:solidFill>
                <a:effectLst/>
                <a:latin typeface="Bahij TheSansArabic Bold" panose="02040503050201020203" pitchFamily="18" charset="-78"/>
                <a:cs typeface="Bahij TheSansArabic Bold" panose="02040503050201020203" pitchFamily="18" charset="-78"/>
              </a:rPr>
              <a:t>Name</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5" name="TextBox 54">
            <a:extLst>
              <a:ext uri="{FF2B5EF4-FFF2-40B4-BE49-F238E27FC236}">
                <a16:creationId xmlns:a16="http://schemas.microsoft.com/office/drawing/2014/main" xmlns="" id="{2EA6C20E-C98F-46D6-9AFE-2F33FD40E145}"/>
              </a:ext>
            </a:extLst>
          </p:cNvPr>
          <p:cNvSpPr txBox="1"/>
          <p:nvPr userDrawn="1"/>
        </p:nvSpPr>
        <p:spPr>
          <a:xfrm>
            <a:off x="4743403" y="3964146"/>
            <a:ext cx="1082027" cy="357790"/>
          </a:xfrm>
          <a:prstGeom prst="rect">
            <a:avLst/>
          </a:prstGeom>
          <a:noFill/>
        </p:spPr>
        <p:txBody>
          <a:bodyPr wrap="none" rtlCol="0">
            <a:spAutoFit/>
          </a:bodyPr>
          <a:lstStyle/>
          <a:p>
            <a:pPr marL="0" marR="67945" algn="ctr" rtl="1">
              <a:lnSpc>
                <a:spcPts val="218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8" name="TextBox 57">
            <a:extLst>
              <a:ext uri="{FF2B5EF4-FFF2-40B4-BE49-F238E27FC236}">
                <a16:creationId xmlns:a16="http://schemas.microsoft.com/office/drawing/2014/main" xmlns="" id="{EC4A9BDA-A201-4677-B2DB-CEE4E44966F1}"/>
              </a:ext>
            </a:extLst>
          </p:cNvPr>
          <p:cNvSpPr txBox="1"/>
          <p:nvPr userDrawn="1"/>
        </p:nvSpPr>
        <p:spPr>
          <a:xfrm>
            <a:off x="1012403" y="3962223"/>
            <a:ext cx="1394613" cy="361637"/>
          </a:xfrm>
          <a:prstGeom prst="rect">
            <a:avLst/>
          </a:prstGeom>
          <a:noFill/>
        </p:spPr>
        <p:txBody>
          <a:bodyPr wrap="none" rtlCol="0">
            <a:spAutoFit/>
          </a:bodyPr>
          <a:lstStyle/>
          <a:p>
            <a:pPr marL="0" marR="67945" algn="ctr" rtl="1">
              <a:lnSpc>
                <a:spcPts val="2090"/>
              </a:lnSpc>
              <a:spcBef>
                <a:spcPts val="9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Co-Supervisor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xmlns="" id="{B4D91DD8-C8A6-42CF-9906-EBA300D0E0DD}"/>
              </a:ext>
            </a:extLst>
          </p:cNvPr>
          <p:cNvSpPr/>
          <p:nvPr userDrawn="1"/>
        </p:nvSpPr>
        <p:spPr>
          <a:xfrm>
            <a:off x="2822744" y="4733102"/>
            <a:ext cx="1212511" cy="348813"/>
          </a:xfrm>
          <a:prstGeom prst="rect">
            <a:avLst/>
          </a:prstGeom>
        </p:spPr>
        <p:txBody>
          <a:bodyPr wrap="none">
            <a:spAutoFit/>
          </a:bodyPr>
          <a:lstStyle/>
          <a:p>
            <a:pPr marL="0" marR="68580" algn="ctr" rtl="0">
              <a:lnSpc>
                <a:spcPts val="1975"/>
              </a:lnSpc>
              <a:spcBef>
                <a:spcPts val="0"/>
              </a:spcBef>
              <a:spcAft>
                <a:spcPts val="0"/>
              </a:spcAft>
            </a:pPr>
            <a:r>
              <a:rPr lang="en-US" sz="1400" kern="1200" dirty="0">
                <a:solidFill>
                  <a:schemeClr val="accent3"/>
                </a:solidFill>
                <a:latin typeface="Bahij TheSansArabic Bold" panose="02040503050201020203" pitchFamily="18" charset="-78"/>
                <a:ea typeface="+mn-ea"/>
                <a:cs typeface="Bahij TheSansArabic Bold" panose="02040503050201020203" pitchFamily="18" charset="-78"/>
              </a:rPr>
              <a:t>Department</a:t>
            </a:r>
          </a:p>
        </p:txBody>
      </p:sp>
      <p:sp>
        <p:nvSpPr>
          <p:cNvPr id="67" name="Text Placeholder 53">
            <a:extLst>
              <a:ext uri="{FF2B5EF4-FFF2-40B4-BE49-F238E27FC236}">
                <a16:creationId xmlns:a16="http://schemas.microsoft.com/office/drawing/2014/main" xmlns="" id="{B9786D03-21B3-4393-AFF7-8CAE704EB8E8}"/>
              </a:ext>
            </a:extLst>
          </p:cNvPr>
          <p:cNvSpPr>
            <a:spLocks noGrp="1"/>
          </p:cNvSpPr>
          <p:nvPr>
            <p:ph type="body" sz="quarter" idx="13" hasCustomPrompt="1"/>
          </p:nvPr>
        </p:nvSpPr>
        <p:spPr>
          <a:xfrm>
            <a:off x="715521" y="3581168"/>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Student name</a:t>
            </a:r>
            <a:r>
              <a:rPr lang="ar-SY" dirty="0"/>
              <a:t> </a:t>
            </a:r>
            <a:r>
              <a:rPr lang="en-US" dirty="0"/>
              <a:t> in </a:t>
            </a:r>
            <a:r>
              <a:rPr lang="en-US" dirty="0" err="1"/>
              <a:t>english</a:t>
            </a:r>
            <a:endParaRPr lang="en-US" dirty="0"/>
          </a:p>
        </p:txBody>
      </p:sp>
      <p:sp>
        <p:nvSpPr>
          <p:cNvPr id="71" name="Text Placeholder 53">
            <a:extLst>
              <a:ext uri="{FF2B5EF4-FFF2-40B4-BE49-F238E27FC236}">
                <a16:creationId xmlns:a16="http://schemas.microsoft.com/office/drawing/2014/main" xmlns="" id="{0D0C1E8B-84C2-4191-9605-0A964225FD72}"/>
              </a:ext>
            </a:extLst>
          </p:cNvPr>
          <p:cNvSpPr>
            <a:spLocks noGrp="1"/>
          </p:cNvSpPr>
          <p:nvPr>
            <p:ph type="body" sz="quarter" idx="19" hasCustomPrompt="1"/>
          </p:nvPr>
        </p:nvSpPr>
        <p:spPr>
          <a:xfrm>
            <a:off x="4126176" y="4251869"/>
            <a:ext cx="23164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Supervisor name</a:t>
            </a:r>
            <a:r>
              <a:rPr lang="ar-SY" dirty="0"/>
              <a:t> </a:t>
            </a:r>
            <a:r>
              <a:rPr lang="en-US" dirty="0"/>
              <a:t> in </a:t>
            </a:r>
            <a:r>
              <a:rPr lang="en-US" dirty="0" err="1"/>
              <a:t>english</a:t>
            </a:r>
            <a:endParaRPr lang="en-US" dirty="0"/>
          </a:p>
        </p:txBody>
      </p:sp>
      <p:sp>
        <p:nvSpPr>
          <p:cNvPr id="74" name="Text Placeholder 53">
            <a:extLst>
              <a:ext uri="{FF2B5EF4-FFF2-40B4-BE49-F238E27FC236}">
                <a16:creationId xmlns:a16="http://schemas.microsoft.com/office/drawing/2014/main" xmlns="" id="{F4200654-1677-4B9C-A594-BC53221D008A}"/>
              </a:ext>
            </a:extLst>
          </p:cNvPr>
          <p:cNvSpPr>
            <a:spLocks noGrp="1"/>
          </p:cNvSpPr>
          <p:nvPr>
            <p:ph type="body" sz="quarter" idx="21" hasCustomPrompt="1"/>
          </p:nvPr>
        </p:nvSpPr>
        <p:spPr>
          <a:xfrm>
            <a:off x="247593" y="4251869"/>
            <a:ext cx="2924232"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co-Supervisor name</a:t>
            </a:r>
            <a:r>
              <a:rPr lang="ar-SY" dirty="0"/>
              <a:t> </a:t>
            </a:r>
            <a:r>
              <a:rPr lang="en-US" dirty="0"/>
              <a:t> in </a:t>
            </a:r>
            <a:r>
              <a:rPr lang="en-US" dirty="0" err="1"/>
              <a:t>english</a:t>
            </a:r>
            <a:endParaRPr lang="en-US" dirty="0"/>
          </a:p>
        </p:txBody>
      </p:sp>
      <p:sp>
        <p:nvSpPr>
          <p:cNvPr id="76" name="Text Placeholder 53">
            <a:extLst>
              <a:ext uri="{FF2B5EF4-FFF2-40B4-BE49-F238E27FC236}">
                <a16:creationId xmlns:a16="http://schemas.microsoft.com/office/drawing/2014/main" xmlns="" id="{CD558A9C-A3CE-4F4A-8223-D5F2446B224C}"/>
              </a:ext>
            </a:extLst>
          </p:cNvPr>
          <p:cNvSpPr>
            <a:spLocks noGrp="1"/>
          </p:cNvSpPr>
          <p:nvPr>
            <p:ph type="body" sz="quarter" idx="22" hasCustomPrompt="1"/>
          </p:nvPr>
        </p:nvSpPr>
        <p:spPr>
          <a:xfrm>
            <a:off x="719710" y="5033424"/>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Example: Department of Mechanical Design Engineering</a:t>
            </a:r>
          </a:p>
        </p:txBody>
      </p:sp>
      <p:sp>
        <p:nvSpPr>
          <p:cNvPr id="86" name="Rectangle: Rounded Corners 85">
            <a:extLst>
              <a:ext uri="{FF2B5EF4-FFF2-40B4-BE49-F238E27FC236}">
                <a16:creationId xmlns:a16="http://schemas.microsoft.com/office/drawing/2014/main" xmlns="" id="{9C58DA02-6D06-4060-B3B4-8894A96ED846}"/>
              </a:ext>
            </a:extLst>
          </p:cNvPr>
          <p:cNvSpPr/>
          <p:nvPr userDrawn="1"/>
        </p:nvSpPr>
        <p:spPr>
          <a:xfrm flipH="1">
            <a:off x="483813" y="5930742"/>
            <a:ext cx="6004560" cy="3789449"/>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xmlns="" id="{07F75FB8-60EC-41D9-9160-152EE848D66B}"/>
              </a:ext>
            </a:extLst>
          </p:cNvPr>
          <p:cNvSpPr txBox="1"/>
          <p:nvPr userDrawn="1"/>
        </p:nvSpPr>
        <p:spPr>
          <a:xfrm flipH="1">
            <a:off x="832747" y="5617177"/>
            <a:ext cx="1187040" cy="338554"/>
          </a:xfrm>
          <a:prstGeom prst="rect">
            <a:avLst/>
          </a:prstGeom>
          <a:noFill/>
        </p:spPr>
        <p:txBody>
          <a:bodyPr wrap="square" rtlCol="0">
            <a:spAutoFit/>
          </a:bodyPr>
          <a:lstStyle/>
          <a:p>
            <a:pPr algn="l" rtl="0"/>
            <a:r>
              <a:rPr lang="en-US" sz="1600" b="1" dirty="0">
                <a:solidFill>
                  <a:schemeClr val="accent3"/>
                </a:solidFill>
                <a:cs typeface="+mj-cs"/>
              </a:rPr>
              <a:t>Summary</a:t>
            </a:r>
          </a:p>
        </p:txBody>
      </p:sp>
      <p:grpSp>
        <p:nvGrpSpPr>
          <p:cNvPr id="90" name="Group 89">
            <a:extLst>
              <a:ext uri="{FF2B5EF4-FFF2-40B4-BE49-F238E27FC236}">
                <a16:creationId xmlns:a16="http://schemas.microsoft.com/office/drawing/2014/main" xmlns="" id="{DEEAB252-A89F-4B71-B97D-EB6ADCB2D36E}"/>
              </a:ext>
            </a:extLst>
          </p:cNvPr>
          <p:cNvGrpSpPr/>
          <p:nvPr userDrawn="1"/>
        </p:nvGrpSpPr>
        <p:grpSpPr>
          <a:xfrm>
            <a:off x="451747" y="5636417"/>
            <a:ext cx="617220" cy="301770"/>
            <a:chOff x="1728909" y="2629941"/>
            <a:chExt cx="3042291" cy="1487431"/>
          </a:xfrm>
        </p:grpSpPr>
        <p:sp>
          <p:nvSpPr>
            <p:cNvPr id="91" name="Freeform 5">
              <a:extLst>
                <a:ext uri="{FF2B5EF4-FFF2-40B4-BE49-F238E27FC236}">
                  <a16:creationId xmlns:a16="http://schemas.microsoft.com/office/drawing/2014/main" xmlns="" id="{A8366615-C628-4E58-98AE-A515EE4084B9}"/>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92" name="Freeform 6">
              <a:extLst>
                <a:ext uri="{FF2B5EF4-FFF2-40B4-BE49-F238E27FC236}">
                  <a16:creationId xmlns:a16="http://schemas.microsoft.com/office/drawing/2014/main" xmlns="" id="{2C46CBE6-4F61-4CFF-8C07-28D24ED235A2}"/>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97" name="Oval 12">
              <a:extLst>
                <a:ext uri="{FF2B5EF4-FFF2-40B4-BE49-F238E27FC236}">
                  <a16:creationId xmlns:a16="http://schemas.microsoft.com/office/drawing/2014/main" xmlns="" id="{B461B6B6-4E87-4D2E-B257-60722A4D9035}"/>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100" name="Graphic 99">
            <a:extLst>
              <a:ext uri="{FF2B5EF4-FFF2-40B4-BE49-F238E27FC236}">
                <a16:creationId xmlns:a16="http://schemas.microsoft.com/office/drawing/2014/main" xmlns="" id="{B284C31D-FB24-4AFA-AE6A-77A29A6180C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546726" y="5699362"/>
            <a:ext cx="144000" cy="144000"/>
          </a:xfrm>
          <a:prstGeom prst="rect">
            <a:avLst/>
          </a:prstGeom>
        </p:spPr>
      </p:pic>
      <p:sp>
        <p:nvSpPr>
          <p:cNvPr id="101" name="Text Placeholder 23">
            <a:extLst>
              <a:ext uri="{FF2B5EF4-FFF2-40B4-BE49-F238E27FC236}">
                <a16:creationId xmlns:a16="http://schemas.microsoft.com/office/drawing/2014/main" xmlns="" id="{B9F08183-C3B2-4D6B-BE60-E0FADF78B859}"/>
              </a:ext>
            </a:extLst>
          </p:cNvPr>
          <p:cNvSpPr>
            <a:spLocks noGrp="1"/>
          </p:cNvSpPr>
          <p:nvPr userDrawn="1">
            <p:ph type="body" sz="quarter" idx="30" hasCustomPrompt="1"/>
          </p:nvPr>
        </p:nvSpPr>
        <p:spPr>
          <a:xfrm>
            <a:off x="553665" y="6034433"/>
            <a:ext cx="5840412" cy="3481042"/>
          </a:xfrm>
        </p:spPr>
        <p:txBody>
          <a:bodyPr>
            <a:normAutofit/>
          </a:bodyPr>
          <a:lstStyle>
            <a:lvl1pPr marL="0" indent="0" algn="l" rtl="0">
              <a:lnSpc>
                <a:spcPct val="120000"/>
              </a:lnSpc>
              <a:buNone/>
              <a:defRPr sz="1100">
                <a:cs typeface="+mj-cs"/>
              </a:defRPr>
            </a:lvl1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
        <p:nvSpPr>
          <p:cNvPr id="25" name="TextBox 24">
            <a:extLst>
              <a:ext uri="{FF2B5EF4-FFF2-40B4-BE49-F238E27FC236}">
                <a16:creationId xmlns:a16="http://schemas.microsoft.com/office/drawing/2014/main" xmlns="" id="{A2D1AB14-87CD-49D1-A873-2F162D10279A}"/>
              </a:ext>
            </a:extLst>
          </p:cNvPr>
          <p:cNvSpPr txBox="1"/>
          <p:nvPr userDrawn="1"/>
        </p:nvSpPr>
        <p:spPr>
          <a:xfrm>
            <a:off x="716349" y="2065597"/>
            <a:ext cx="5425301" cy="369332"/>
          </a:xfrm>
          <a:prstGeom prst="rect">
            <a:avLst/>
          </a:prstGeom>
          <a:noFill/>
        </p:spPr>
        <p:txBody>
          <a:bodyPr wrap="square" rtlCol="0">
            <a:spAutoFit/>
          </a:bodyPr>
          <a:lstStyle/>
          <a:p>
            <a:pPr lvl="0" algn="ctr" rtl="1"/>
            <a:r>
              <a:rPr lang="en-US" sz="1800" dirty="0">
                <a:solidFill>
                  <a:schemeClr val="bg2">
                    <a:lumMod val="25000"/>
                  </a:schemeClr>
                </a:solidFill>
                <a:latin typeface="Bahij TheSansArabic Bold" panose="02040503050201020203" pitchFamily="18" charset="-78"/>
                <a:cs typeface="Bahij TheSansArabic Bold" panose="02040503050201020203" pitchFamily="18" charset="-78"/>
              </a:rPr>
              <a:t>PhD dissertation summary</a:t>
            </a:r>
          </a:p>
        </p:txBody>
      </p:sp>
    </p:spTree>
    <p:extLst>
      <p:ext uri="{BB962C8B-B14F-4D97-AF65-F5344CB8AC3E}">
        <p14:creationId xmlns:p14="http://schemas.microsoft.com/office/powerpoint/2010/main" val="286000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xmlns=""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8" name="Text Placeholder 27">
            <a:extLst>
              <a:ext uri="{FF2B5EF4-FFF2-40B4-BE49-F238E27FC236}">
                <a16:creationId xmlns:a16="http://schemas.microsoft.com/office/drawing/2014/main" xmlns="" id="{B29671E4-9649-48EE-B914-26D363CB8E81}"/>
              </a:ext>
            </a:extLst>
          </p:cNvPr>
          <p:cNvSpPr>
            <a:spLocks noGrp="1"/>
          </p:cNvSpPr>
          <p:nvPr>
            <p:ph type="body" sz="quarter" idx="10" hasCustomPrompt="1"/>
          </p:nvPr>
        </p:nvSpPr>
        <p:spPr>
          <a:xfrm>
            <a:off x="628650" y="2540163"/>
            <a:ext cx="5600700" cy="467077"/>
          </a:xfrm>
        </p:spPr>
        <p:txBody>
          <a:bodyPr anchor="ctr">
            <a:noAutofit/>
          </a:bodyPr>
          <a:lstStyle>
            <a:lvl1pPr marL="0" indent="0" algn="ctr" rtl="1">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ar-SY" dirty="0"/>
              <a:t>هنا يوضع عنوان الرسالة باللغة العربية</a:t>
            </a:r>
            <a:endParaRPr lang="en-US" dirty="0"/>
          </a:p>
        </p:txBody>
      </p:sp>
      <p:sp>
        <p:nvSpPr>
          <p:cNvPr id="29" name="TextBox 28">
            <a:extLst>
              <a:ext uri="{FF2B5EF4-FFF2-40B4-BE49-F238E27FC236}">
                <a16:creationId xmlns:a16="http://schemas.microsoft.com/office/drawing/2014/main" xmlns=""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ar-SY" sz="1800" dirty="0">
                <a:solidFill>
                  <a:schemeClr val="bg2">
                    <a:lumMod val="25000"/>
                  </a:schemeClr>
                </a:solidFill>
                <a:latin typeface="Bahij TheSansArabic Bold" panose="02040503050201020203" pitchFamily="18" charset="-78"/>
                <a:cs typeface="Bahij TheSansArabic Bold" panose="02040503050201020203" pitchFamily="18" charset="-78"/>
              </a:rPr>
              <a:t>ملخص أطروحة الدكتوراه بعنوان</a:t>
            </a:r>
            <a:endParaRPr lang="en-US" sz="1800" dirty="0">
              <a:solidFill>
                <a:schemeClr val="bg2">
                  <a:lumMod val="25000"/>
                </a:schemeClr>
              </a:solidFill>
              <a:latin typeface="Bahij TheSansArabic Bold" panose="02040503050201020203" pitchFamily="18" charset="-78"/>
              <a:cs typeface="Bahij TheSansArabic Bold" panose="02040503050201020203" pitchFamily="18" charset="-78"/>
            </a:endParaRPr>
          </a:p>
        </p:txBody>
      </p:sp>
      <p:pic>
        <p:nvPicPr>
          <p:cNvPr id="69" name="Graphic 68">
            <a:extLst>
              <a:ext uri="{FF2B5EF4-FFF2-40B4-BE49-F238E27FC236}">
                <a16:creationId xmlns:a16="http://schemas.microsoft.com/office/drawing/2014/main" xmlns="" id="{191855FF-ABC9-4134-A8AD-1E51E12CBF5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xmlns="" id="{2A5F8E24-BD32-45CB-809A-0BF93017DC7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0" name="TextBox 39">
            <a:extLst>
              <a:ext uri="{FF2B5EF4-FFF2-40B4-BE49-F238E27FC236}">
                <a16:creationId xmlns:a16="http://schemas.microsoft.com/office/drawing/2014/main" xmlns="" id="{6413644F-0805-422D-98B4-2A2B2C48F260}"/>
              </a:ext>
            </a:extLst>
          </p:cNvPr>
          <p:cNvSpPr txBox="1"/>
          <p:nvPr userDrawn="1"/>
        </p:nvSpPr>
        <p:spPr>
          <a:xfrm flipH="1">
            <a:off x="2884620" y="3160006"/>
            <a:ext cx="1088760" cy="307777"/>
          </a:xfrm>
          <a:prstGeom prst="rect">
            <a:avLst/>
          </a:prstGeom>
          <a:noFill/>
        </p:spPr>
        <p:txBody>
          <a:bodyPr wrap="none" rtlCol="0">
            <a:spAutoFit/>
          </a:bodyPr>
          <a:lstStyle/>
          <a:p>
            <a:r>
              <a:rPr lang="ar-SY" sz="1400" dirty="0">
                <a:solidFill>
                  <a:schemeClr val="accent3"/>
                </a:solidFill>
                <a:latin typeface="Bahij TheSansArabic Bold" panose="02040503050201020203" pitchFamily="18" charset="-78"/>
                <a:cs typeface="Bahij TheSansArabic Bold" panose="02040503050201020203" pitchFamily="18" charset="-78"/>
              </a:rPr>
              <a:t>اسم الطالب</a:t>
            </a:r>
            <a:endParaRPr lang="en-US" sz="1400" dirty="0">
              <a:solidFill>
                <a:schemeClr val="accent3"/>
              </a:solidFill>
              <a:latin typeface="Bahij TheSansArabic Bold" panose="02040503050201020203" pitchFamily="18" charset="-78"/>
              <a:cs typeface="Bahij TheSansArabic Bold" panose="02040503050201020203" pitchFamily="18" charset="-78"/>
            </a:endParaRPr>
          </a:p>
        </p:txBody>
      </p:sp>
      <p:sp>
        <p:nvSpPr>
          <p:cNvPr id="53" name="TextBox 52">
            <a:extLst>
              <a:ext uri="{FF2B5EF4-FFF2-40B4-BE49-F238E27FC236}">
                <a16:creationId xmlns:a16="http://schemas.microsoft.com/office/drawing/2014/main" xmlns="" id="{8553ADBB-891B-48B5-82EB-BEB3E0A8500F}"/>
              </a:ext>
            </a:extLst>
          </p:cNvPr>
          <p:cNvSpPr txBox="1"/>
          <p:nvPr userDrawn="1"/>
        </p:nvSpPr>
        <p:spPr>
          <a:xfrm>
            <a:off x="4896521" y="3833053"/>
            <a:ext cx="867224" cy="348813"/>
          </a:xfrm>
          <a:prstGeom prst="rect">
            <a:avLst/>
          </a:prstGeom>
          <a:noFill/>
        </p:spPr>
        <p:txBody>
          <a:bodyPr wrap="none" rtlCol="0">
            <a:spAutoFit/>
          </a:bodyPr>
          <a:lstStyle/>
          <a:p>
            <a:pPr marL="0" marR="67945" algn="ctr" rtl="1">
              <a:lnSpc>
                <a:spcPts val="2040"/>
              </a:lnSpc>
              <a:spcBef>
                <a:spcPts val="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7" name="TextBox 56">
            <a:extLst>
              <a:ext uri="{FF2B5EF4-FFF2-40B4-BE49-F238E27FC236}">
                <a16:creationId xmlns:a16="http://schemas.microsoft.com/office/drawing/2014/main" xmlns="" id="{DE9E32B1-D780-42FC-8B09-B7ED2E193433}"/>
              </a:ext>
            </a:extLst>
          </p:cNvPr>
          <p:cNvSpPr txBox="1"/>
          <p:nvPr userDrawn="1"/>
        </p:nvSpPr>
        <p:spPr>
          <a:xfrm>
            <a:off x="940916" y="3826641"/>
            <a:ext cx="1631858" cy="361637"/>
          </a:xfrm>
          <a:prstGeom prst="rect">
            <a:avLst/>
          </a:prstGeom>
          <a:noFill/>
        </p:spPr>
        <p:txBody>
          <a:bodyPr wrap="none" rtlCol="0">
            <a:spAutoFit/>
          </a:bodyPr>
          <a:lstStyle/>
          <a:p>
            <a:pPr marL="0" marR="68580" algn="ctr" rtl="1">
              <a:lnSpc>
                <a:spcPts val="2090"/>
              </a:lnSpc>
              <a:spcBef>
                <a:spcPts val="9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r>
              <a:rPr lang="ar-SA" sz="1400" spc="145" dirty="0">
                <a:solidFill>
                  <a:schemeClr val="accent3"/>
                </a:solidFill>
                <a:effectLst/>
                <a:latin typeface="Bahij TheSansArabic Bold" panose="02040503050201020203" pitchFamily="18" charset="-78"/>
                <a:cs typeface="Bahij TheSansArabic Bold" panose="02040503050201020203" pitchFamily="18" charset="-78"/>
              </a:rPr>
              <a:t> </a:t>
            </a: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المشارك</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xmlns="" id="{B4D91DD8-C8A6-42CF-9906-EBA300D0E0DD}"/>
              </a:ext>
            </a:extLst>
          </p:cNvPr>
          <p:cNvSpPr/>
          <p:nvPr userDrawn="1"/>
        </p:nvSpPr>
        <p:spPr>
          <a:xfrm>
            <a:off x="2619964" y="4700948"/>
            <a:ext cx="1618072" cy="348813"/>
          </a:xfrm>
          <a:prstGeom prst="rect">
            <a:avLst/>
          </a:prstGeom>
        </p:spPr>
        <p:txBody>
          <a:bodyPr wrap="none">
            <a:spAutoFit/>
          </a:bodyPr>
          <a:lstStyle/>
          <a:p>
            <a:pPr marL="0" marR="68580" algn="ctr" rtl="0">
              <a:lnSpc>
                <a:spcPts val="1975"/>
              </a:lnSpc>
              <a:spcBef>
                <a:spcPts val="0"/>
              </a:spcBef>
              <a:spcAft>
                <a:spcPts val="0"/>
              </a:spcAft>
            </a:pPr>
            <a:r>
              <a:rPr lang="ar-SA" sz="1400" kern="1200" dirty="0">
                <a:solidFill>
                  <a:schemeClr val="accent3"/>
                </a:solidFill>
                <a:latin typeface="Bahij TheSansArabic Bold" panose="02040503050201020203" pitchFamily="18" charset="-78"/>
                <a:ea typeface="+mn-ea"/>
                <a:cs typeface="Bahij TheSansArabic Bold" panose="02040503050201020203" pitchFamily="18" charset="-78"/>
              </a:rPr>
              <a:t>القسم</a:t>
            </a:r>
            <a:r>
              <a:rPr lang="ar-SY" sz="1400" kern="1200" dirty="0">
                <a:solidFill>
                  <a:schemeClr val="accent3"/>
                </a:solidFill>
                <a:latin typeface="Bahij TheSansArabic Bold" panose="02040503050201020203" pitchFamily="18" charset="-78"/>
                <a:ea typeface="+mn-ea"/>
                <a:cs typeface="Bahij TheSansArabic Bold" panose="02040503050201020203" pitchFamily="18" charset="-78"/>
              </a:rPr>
              <a:t> والاختصاص</a:t>
            </a:r>
            <a:endParaRPr lang="en-US" sz="1400" kern="1200" dirty="0">
              <a:solidFill>
                <a:schemeClr val="accent3"/>
              </a:solidFill>
              <a:latin typeface="Bahij TheSansArabic Bold" panose="02040503050201020203" pitchFamily="18" charset="-78"/>
              <a:ea typeface="+mn-ea"/>
              <a:cs typeface="Bahij TheSansArabic Bold" panose="02040503050201020203" pitchFamily="18" charset="-78"/>
            </a:endParaRPr>
          </a:p>
        </p:txBody>
      </p:sp>
      <p:sp>
        <p:nvSpPr>
          <p:cNvPr id="60" name="Text Placeholder 53">
            <a:extLst>
              <a:ext uri="{FF2B5EF4-FFF2-40B4-BE49-F238E27FC236}">
                <a16:creationId xmlns:a16="http://schemas.microsoft.com/office/drawing/2014/main" xmlns="" id="{C68BEC50-3581-4B6E-8DA4-7AFB5BA681D1}"/>
              </a:ext>
            </a:extLst>
          </p:cNvPr>
          <p:cNvSpPr>
            <a:spLocks noGrp="1"/>
          </p:cNvSpPr>
          <p:nvPr>
            <p:ph type="body" sz="quarter" idx="12" hasCustomPrompt="1"/>
          </p:nvPr>
        </p:nvSpPr>
        <p:spPr>
          <a:xfrm>
            <a:off x="690734" y="3541458"/>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الطالب باللغة العربية</a:t>
            </a:r>
            <a:endParaRPr lang="en-US" dirty="0"/>
          </a:p>
        </p:txBody>
      </p:sp>
      <p:sp>
        <p:nvSpPr>
          <p:cNvPr id="68" name="Text Placeholder 53">
            <a:extLst>
              <a:ext uri="{FF2B5EF4-FFF2-40B4-BE49-F238E27FC236}">
                <a16:creationId xmlns:a16="http://schemas.microsoft.com/office/drawing/2014/main" xmlns="" id="{33E4BFE2-E7C4-42A1-857C-965CB01E5066}"/>
              </a:ext>
            </a:extLst>
          </p:cNvPr>
          <p:cNvSpPr>
            <a:spLocks noGrp="1"/>
          </p:cNvSpPr>
          <p:nvPr>
            <p:ph type="body" sz="quarter" idx="18" hasCustomPrompt="1"/>
          </p:nvPr>
        </p:nvSpPr>
        <p:spPr>
          <a:xfrm>
            <a:off x="4215045" y="4212628"/>
            <a:ext cx="2230176"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باللغة العربية</a:t>
            </a:r>
            <a:endParaRPr lang="en-US" dirty="0"/>
          </a:p>
        </p:txBody>
      </p:sp>
      <p:sp>
        <p:nvSpPr>
          <p:cNvPr id="72" name="Text Placeholder 53">
            <a:extLst>
              <a:ext uri="{FF2B5EF4-FFF2-40B4-BE49-F238E27FC236}">
                <a16:creationId xmlns:a16="http://schemas.microsoft.com/office/drawing/2014/main" xmlns="" id="{C250F4FD-B69B-48A7-90C3-7421D8BFD837}"/>
              </a:ext>
            </a:extLst>
          </p:cNvPr>
          <p:cNvSpPr>
            <a:spLocks noGrp="1"/>
          </p:cNvSpPr>
          <p:nvPr>
            <p:ph type="body" sz="quarter" idx="20" hasCustomPrompt="1"/>
          </p:nvPr>
        </p:nvSpPr>
        <p:spPr>
          <a:xfrm>
            <a:off x="316305" y="4206176"/>
            <a:ext cx="2881080" cy="232360"/>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المشارك باللغة العربية</a:t>
            </a:r>
            <a:endParaRPr lang="en-US" dirty="0"/>
          </a:p>
        </p:txBody>
      </p:sp>
      <p:sp>
        <p:nvSpPr>
          <p:cNvPr id="76" name="Text Placeholder 53">
            <a:extLst>
              <a:ext uri="{FF2B5EF4-FFF2-40B4-BE49-F238E27FC236}">
                <a16:creationId xmlns:a16="http://schemas.microsoft.com/office/drawing/2014/main" xmlns="" id="{CD558A9C-A3CE-4F4A-8223-D5F2446B224C}"/>
              </a:ext>
            </a:extLst>
          </p:cNvPr>
          <p:cNvSpPr>
            <a:spLocks noGrp="1"/>
          </p:cNvSpPr>
          <p:nvPr>
            <p:ph type="body" sz="quarter" idx="22" hasCustomPrompt="1"/>
          </p:nvPr>
        </p:nvSpPr>
        <p:spPr>
          <a:xfrm>
            <a:off x="719710" y="5001270"/>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مثال : قسم هندسة التصميم الميكانيكي</a:t>
            </a:r>
            <a:endParaRPr lang="en-US" dirty="0"/>
          </a:p>
        </p:txBody>
      </p:sp>
      <p:sp>
        <p:nvSpPr>
          <p:cNvPr id="77" name="Text Placeholder 53">
            <a:extLst>
              <a:ext uri="{FF2B5EF4-FFF2-40B4-BE49-F238E27FC236}">
                <a16:creationId xmlns:a16="http://schemas.microsoft.com/office/drawing/2014/main" xmlns="" id="{AC290A28-B91A-4FD3-9147-331E301A8B2F}"/>
              </a:ext>
            </a:extLst>
          </p:cNvPr>
          <p:cNvSpPr>
            <a:spLocks noGrp="1"/>
          </p:cNvSpPr>
          <p:nvPr>
            <p:ph type="body" sz="quarter" idx="23" hasCustomPrompt="1"/>
          </p:nvPr>
        </p:nvSpPr>
        <p:spPr>
          <a:xfrm>
            <a:off x="719710" y="5334100"/>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هنا يكتب الاختصاص</a:t>
            </a:r>
            <a:endParaRPr lang="en-US" dirty="0"/>
          </a:p>
        </p:txBody>
      </p:sp>
      <p:sp>
        <p:nvSpPr>
          <p:cNvPr id="78" name="Rectangle: Rounded Corners 77">
            <a:extLst>
              <a:ext uri="{FF2B5EF4-FFF2-40B4-BE49-F238E27FC236}">
                <a16:creationId xmlns:a16="http://schemas.microsoft.com/office/drawing/2014/main" xmlns="" id="{E2407F65-3703-4AEC-A8B7-E87B16D9CCE6}"/>
              </a:ext>
            </a:extLst>
          </p:cNvPr>
          <p:cNvSpPr/>
          <p:nvPr userDrawn="1"/>
        </p:nvSpPr>
        <p:spPr>
          <a:xfrm>
            <a:off x="451747" y="6247759"/>
            <a:ext cx="6004560" cy="3231521"/>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xmlns="" id="{353ABE47-DBC6-4134-9DD6-78553E59C988}"/>
              </a:ext>
            </a:extLst>
          </p:cNvPr>
          <p:cNvSpPr txBox="1"/>
          <p:nvPr userDrawn="1"/>
        </p:nvSpPr>
        <p:spPr>
          <a:xfrm>
            <a:off x="4920333" y="5934193"/>
            <a:ext cx="1187040" cy="584775"/>
          </a:xfrm>
          <a:prstGeom prst="rect">
            <a:avLst/>
          </a:prstGeom>
          <a:noFill/>
        </p:spPr>
        <p:txBody>
          <a:bodyPr wrap="square" rtlCol="0">
            <a:spAutoFit/>
          </a:bodyPr>
          <a:lstStyle/>
          <a:p>
            <a:pPr algn="justLow" rtl="1"/>
            <a:r>
              <a:rPr lang="ar-SY" sz="1600" b="1" dirty="0">
                <a:solidFill>
                  <a:schemeClr val="accent3"/>
                </a:solidFill>
                <a:cs typeface="+mj-cs"/>
              </a:rPr>
              <a:t>الملخص</a:t>
            </a:r>
            <a:br>
              <a:rPr lang="ar-SY" sz="1600" b="1" dirty="0">
                <a:solidFill>
                  <a:schemeClr val="accent3"/>
                </a:solidFill>
                <a:cs typeface="+mj-cs"/>
              </a:rPr>
            </a:br>
            <a:endParaRPr lang="en-US" sz="1600" b="1" dirty="0">
              <a:solidFill>
                <a:schemeClr val="accent3"/>
              </a:solidFill>
              <a:cs typeface="+mj-cs"/>
            </a:endParaRPr>
          </a:p>
        </p:txBody>
      </p:sp>
      <p:grpSp>
        <p:nvGrpSpPr>
          <p:cNvPr id="80" name="Group 79">
            <a:extLst>
              <a:ext uri="{FF2B5EF4-FFF2-40B4-BE49-F238E27FC236}">
                <a16:creationId xmlns:a16="http://schemas.microsoft.com/office/drawing/2014/main" xmlns="" id="{466CFD45-5455-455D-BA55-43B762D680EB}"/>
              </a:ext>
            </a:extLst>
          </p:cNvPr>
          <p:cNvGrpSpPr/>
          <p:nvPr userDrawn="1"/>
        </p:nvGrpSpPr>
        <p:grpSpPr>
          <a:xfrm flipH="1">
            <a:off x="5871153" y="5953433"/>
            <a:ext cx="617220" cy="301770"/>
            <a:chOff x="1728909" y="2629941"/>
            <a:chExt cx="3042291" cy="1487431"/>
          </a:xfrm>
        </p:grpSpPr>
        <p:sp>
          <p:nvSpPr>
            <p:cNvPr id="81" name="Freeform 5">
              <a:extLst>
                <a:ext uri="{FF2B5EF4-FFF2-40B4-BE49-F238E27FC236}">
                  <a16:creationId xmlns:a16="http://schemas.microsoft.com/office/drawing/2014/main" xmlns="" id="{95A7CFF3-F3FD-43AB-B10B-A008B6BF5340}"/>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82" name="Freeform 6">
              <a:extLst>
                <a:ext uri="{FF2B5EF4-FFF2-40B4-BE49-F238E27FC236}">
                  <a16:creationId xmlns:a16="http://schemas.microsoft.com/office/drawing/2014/main" xmlns="" id="{14437462-95B7-4D24-94AB-88FD059F7794}"/>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83" name="Oval 12">
              <a:extLst>
                <a:ext uri="{FF2B5EF4-FFF2-40B4-BE49-F238E27FC236}">
                  <a16:creationId xmlns:a16="http://schemas.microsoft.com/office/drawing/2014/main" xmlns="" id="{86846FF3-8107-4725-9646-8A16330D4BBA}"/>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84" name="Graphic 83">
            <a:extLst>
              <a:ext uri="{FF2B5EF4-FFF2-40B4-BE49-F238E27FC236}">
                <a16:creationId xmlns:a16="http://schemas.microsoft.com/office/drawing/2014/main" xmlns="" id="{B39845D8-473B-4A11-8F3F-9A0FF9B2DB8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249394" y="6016378"/>
            <a:ext cx="144000" cy="144000"/>
          </a:xfrm>
          <a:prstGeom prst="rect">
            <a:avLst/>
          </a:prstGeom>
        </p:spPr>
      </p:pic>
      <p:sp>
        <p:nvSpPr>
          <p:cNvPr id="85" name="Text Placeholder 23">
            <a:extLst>
              <a:ext uri="{FF2B5EF4-FFF2-40B4-BE49-F238E27FC236}">
                <a16:creationId xmlns:a16="http://schemas.microsoft.com/office/drawing/2014/main" xmlns="" id="{491F8AAA-1ABC-41F4-A445-166E9E8308F3}"/>
              </a:ext>
            </a:extLst>
          </p:cNvPr>
          <p:cNvSpPr>
            <a:spLocks noGrp="1"/>
          </p:cNvSpPr>
          <p:nvPr>
            <p:ph type="body" sz="quarter" idx="29" hasCustomPrompt="1"/>
          </p:nvPr>
        </p:nvSpPr>
        <p:spPr>
          <a:xfrm>
            <a:off x="553665" y="6351448"/>
            <a:ext cx="5840412" cy="2995751"/>
          </a:xfrm>
        </p:spPr>
        <p:txBody>
          <a:bodyPr>
            <a:normAutofit/>
          </a:bodyPr>
          <a:lstStyle>
            <a:lvl1pPr marL="0" indent="0" algn="justLow" rtl="1">
              <a:lnSpc>
                <a:spcPct val="120000"/>
              </a:lnSpc>
              <a:buNone/>
              <a:defRPr sz="1100">
                <a:cs typeface="+mj-cs"/>
              </a:defRPr>
            </a:lvl1pPr>
          </a:lstStyle>
          <a:p>
            <a:pPr lvl="0"/>
            <a:r>
              <a:rPr lang="ar-SY" dirty="0"/>
              <a:t>إذا كنت تحتاج إلى عدد أكبر من الفقرات يتيح لك مولد النص </a:t>
            </a:r>
            <a:r>
              <a:rPr lang="ar-SY" dirty="0" err="1"/>
              <a:t>العربى</a:t>
            </a:r>
            <a:r>
              <a:rPr lang="ar-SY" dirty="0"/>
              <a:t> زيادة عدد الفقرات كما تريد، النص لن يبدو مقسما ولا يحوي أخطاء لغوية، مولد النص </a:t>
            </a:r>
            <a:r>
              <a:rPr lang="ar-SY" dirty="0" err="1"/>
              <a:t>العربى</a:t>
            </a:r>
            <a:r>
              <a:rPr lang="ar-SY" dirty="0"/>
              <a:t> مفيد لمصممي المواقع على وجه الخصوص، حيث يحتاج العميل </a:t>
            </a:r>
            <a:r>
              <a:rPr lang="ar-SY" dirty="0" err="1"/>
              <a:t>فى</a:t>
            </a:r>
            <a:r>
              <a:rPr lang="ar-SY" dirty="0"/>
              <a:t> كثير من الأحيان أن يطلع على صورة حقيقية لتصميم الموقع.</a:t>
            </a:r>
          </a:p>
        </p:txBody>
      </p:sp>
    </p:spTree>
    <p:extLst>
      <p:ext uri="{BB962C8B-B14F-4D97-AF65-F5344CB8AC3E}">
        <p14:creationId xmlns:p14="http://schemas.microsoft.com/office/powerpoint/2010/main" val="39584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92B00E-EFAA-4E7E-88DF-258B0C8DEDD9}" type="datetimeFigureOut">
              <a:rPr lang="en-US" smtClean="0"/>
              <a:t>6/2/2024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9126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2B00E-EFAA-4E7E-88DF-258B0C8DEDD9}" type="datetimeFigureOut">
              <a:rPr lang="en-US" smtClean="0"/>
              <a:t>6/2/2024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530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6/2/2024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31134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92B00E-EFAA-4E7E-88DF-258B0C8DEDD9}" type="datetimeFigureOut">
              <a:rPr lang="en-US" smtClean="0"/>
              <a:t>6/2/2024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49FF3B-8A47-49A9-8F71-2D6255A3CE1C}" type="slidenum">
              <a:rPr lang="en-US" smtClean="0"/>
              <a:t>‹#›</a:t>
            </a:fld>
            <a:endParaRPr lang="en-US"/>
          </a:p>
        </p:txBody>
      </p:sp>
    </p:spTree>
    <p:extLst>
      <p:ext uri="{BB962C8B-B14F-4D97-AF65-F5344CB8AC3E}">
        <p14:creationId xmlns:p14="http://schemas.microsoft.com/office/powerpoint/2010/main" val="3959271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0D744AAE-CA0D-4F7D-AD02-1C59D49B608D}"/>
              </a:ext>
            </a:extLst>
          </p:cNvPr>
          <p:cNvSpPr>
            <a:spLocks noGrp="1"/>
          </p:cNvSpPr>
          <p:nvPr>
            <p:ph type="body" sz="quarter" idx="10"/>
          </p:nvPr>
        </p:nvSpPr>
        <p:spPr/>
        <p:txBody>
          <a:bodyPr/>
          <a:lstStyle/>
          <a:p>
            <a:r>
              <a:rPr lang="ar-SY" dirty="0" smtClean="0"/>
              <a:t>تحسين خوارزميات الكشف عن تعابير الوجه في الفيديو الرقمي</a:t>
            </a:r>
            <a:endParaRPr lang="en-US" dirty="0"/>
          </a:p>
        </p:txBody>
      </p:sp>
      <p:sp>
        <p:nvSpPr>
          <p:cNvPr id="8" name="Text Placeholder 7">
            <a:extLst>
              <a:ext uri="{FF2B5EF4-FFF2-40B4-BE49-F238E27FC236}">
                <a16:creationId xmlns:a16="http://schemas.microsoft.com/office/drawing/2014/main" xmlns="" id="{E62F10BC-81F5-48DA-BD00-41EDF679AF1F}"/>
              </a:ext>
            </a:extLst>
          </p:cNvPr>
          <p:cNvSpPr>
            <a:spLocks noGrp="1"/>
          </p:cNvSpPr>
          <p:nvPr>
            <p:ph type="body" sz="quarter" idx="12"/>
          </p:nvPr>
        </p:nvSpPr>
        <p:spPr/>
        <p:txBody>
          <a:bodyPr/>
          <a:lstStyle/>
          <a:p>
            <a:r>
              <a:rPr lang="ar-SY" dirty="0" smtClean="0"/>
              <a:t>المهندسة ولاء سفور</a:t>
            </a:r>
            <a:endParaRPr lang="en-US" dirty="0"/>
          </a:p>
        </p:txBody>
      </p:sp>
      <p:sp>
        <p:nvSpPr>
          <p:cNvPr id="9" name="Text Placeholder 8">
            <a:extLst>
              <a:ext uri="{FF2B5EF4-FFF2-40B4-BE49-F238E27FC236}">
                <a16:creationId xmlns:a16="http://schemas.microsoft.com/office/drawing/2014/main" xmlns="" id="{89EA46EF-14FC-4A32-BDDF-182621F90A35}"/>
              </a:ext>
            </a:extLst>
          </p:cNvPr>
          <p:cNvSpPr>
            <a:spLocks noGrp="1"/>
          </p:cNvSpPr>
          <p:nvPr>
            <p:ph type="body" sz="quarter" idx="18"/>
          </p:nvPr>
        </p:nvSpPr>
        <p:spPr/>
        <p:txBody>
          <a:bodyPr/>
          <a:lstStyle/>
          <a:p>
            <a:r>
              <a:rPr lang="ar-SY" dirty="0" smtClean="0"/>
              <a:t>الدكتور طلال حمود</a:t>
            </a:r>
            <a:endParaRPr lang="en-US" dirty="0"/>
          </a:p>
        </p:txBody>
      </p:sp>
      <p:sp>
        <p:nvSpPr>
          <p:cNvPr id="10" name="Text Placeholder 9">
            <a:extLst>
              <a:ext uri="{FF2B5EF4-FFF2-40B4-BE49-F238E27FC236}">
                <a16:creationId xmlns:a16="http://schemas.microsoft.com/office/drawing/2014/main" xmlns="" id="{1F35C5AC-0A5D-46D7-A7DB-7D940786A7A0}"/>
              </a:ext>
            </a:extLst>
          </p:cNvPr>
          <p:cNvSpPr>
            <a:spLocks noGrp="1"/>
          </p:cNvSpPr>
          <p:nvPr>
            <p:ph type="body" sz="quarter" idx="20"/>
          </p:nvPr>
        </p:nvSpPr>
        <p:spPr/>
        <p:txBody>
          <a:bodyPr/>
          <a:lstStyle/>
          <a:p>
            <a:r>
              <a:rPr lang="ar-SY" dirty="0" smtClean="0"/>
              <a:t>الدكتور فواز مفضي</a:t>
            </a:r>
            <a:endParaRPr lang="en-US" dirty="0"/>
          </a:p>
        </p:txBody>
      </p:sp>
      <p:sp>
        <p:nvSpPr>
          <p:cNvPr id="11" name="Text Placeholder 10">
            <a:extLst>
              <a:ext uri="{FF2B5EF4-FFF2-40B4-BE49-F238E27FC236}">
                <a16:creationId xmlns:a16="http://schemas.microsoft.com/office/drawing/2014/main" xmlns="" id="{4849D4E3-0ACF-407F-B436-AC742B20DCFF}"/>
              </a:ext>
            </a:extLst>
          </p:cNvPr>
          <p:cNvSpPr>
            <a:spLocks noGrp="1"/>
          </p:cNvSpPr>
          <p:nvPr>
            <p:ph type="body" sz="quarter" idx="22"/>
          </p:nvPr>
        </p:nvSpPr>
        <p:spPr/>
        <p:txBody>
          <a:bodyPr/>
          <a:lstStyle/>
          <a:p>
            <a:r>
              <a:rPr lang="ar-SY" dirty="0" smtClean="0"/>
              <a:t>قسم هندسة الإلكترونيات والاتصالات</a:t>
            </a:r>
            <a:endParaRPr lang="en-US" dirty="0"/>
          </a:p>
        </p:txBody>
      </p:sp>
      <p:sp>
        <p:nvSpPr>
          <p:cNvPr id="12" name="Text Placeholder 11">
            <a:extLst>
              <a:ext uri="{FF2B5EF4-FFF2-40B4-BE49-F238E27FC236}">
                <a16:creationId xmlns:a16="http://schemas.microsoft.com/office/drawing/2014/main" xmlns="" id="{5D55014D-32ED-4B07-8EFB-7915D8D91CBC}"/>
              </a:ext>
            </a:extLst>
          </p:cNvPr>
          <p:cNvSpPr>
            <a:spLocks noGrp="1"/>
          </p:cNvSpPr>
          <p:nvPr>
            <p:ph type="body" sz="quarter" idx="23"/>
          </p:nvPr>
        </p:nvSpPr>
        <p:spPr/>
        <p:txBody>
          <a:bodyPr/>
          <a:lstStyle/>
          <a:p>
            <a:r>
              <a:rPr lang="ar-SY" dirty="0" smtClean="0"/>
              <a:t>هندسة الإلكترونيات التطبيقية</a:t>
            </a:r>
            <a:endParaRPr lang="en-US" dirty="0"/>
          </a:p>
        </p:txBody>
      </p:sp>
      <p:sp>
        <p:nvSpPr>
          <p:cNvPr id="13" name="Text Placeholder 12">
            <a:extLst>
              <a:ext uri="{FF2B5EF4-FFF2-40B4-BE49-F238E27FC236}">
                <a16:creationId xmlns:a16="http://schemas.microsoft.com/office/drawing/2014/main" xmlns="" id="{8F26A252-9E66-419F-95CD-78B429CA7294}"/>
              </a:ext>
            </a:extLst>
          </p:cNvPr>
          <p:cNvSpPr>
            <a:spLocks noGrp="1"/>
          </p:cNvSpPr>
          <p:nvPr>
            <p:ph type="body" sz="quarter" idx="29"/>
          </p:nvPr>
        </p:nvSpPr>
        <p:spPr/>
        <p:txBody>
          <a:bodyPr/>
          <a:lstStyle/>
          <a:p>
            <a:r>
              <a:rPr lang="ar-SY" dirty="0"/>
              <a:t>يقترح البحث خوارزمية لكشف تعابير الوجه الأساسيّة في مقاطع الفيديو الرقميّ. تنتمي الخوارزمية  إلى خوارزميات الطرائق التقليديّة المتضمّنة استخلاص سمات مظهر وسمات هندسيّة من صورة الوجه، وتعتمد على تحليل الفيديو في كلٍّ من المستويين الحيّزي والزمني لكشف الانتقال من التعبير المحايد إلى أحد التعابير السبعة الأساسيّة (الفرح والحزن والدهشة والغضب والاشمئزاز والاحتقار والخوف)، كما يعرض البحث مقارنة بين ضبط الخوارزميّة المقترحة وضبط بعض خوارزميّات التصنيف المماثل.</a:t>
            </a:r>
            <a:endParaRPr lang="en-US" dirty="0"/>
          </a:p>
        </p:txBody>
      </p:sp>
    </p:spTree>
    <p:extLst>
      <p:ext uri="{BB962C8B-B14F-4D97-AF65-F5344CB8AC3E}">
        <p14:creationId xmlns:p14="http://schemas.microsoft.com/office/powerpoint/2010/main" val="251534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640BD67F-EDD6-46F0-B53B-E9235C47CAE7}"/>
              </a:ext>
            </a:extLst>
          </p:cNvPr>
          <p:cNvSpPr>
            <a:spLocks noGrp="1"/>
          </p:cNvSpPr>
          <p:nvPr>
            <p:ph type="body" sz="quarter" idx="11"/>
          </p:nvPr>
        </p:nvSpPr>
        <p:spPr/>
        <p:txBody>
          <a:bodyPr>
            <a:noAutofit/>
          </a:bodyPr>
          <a:lstStyle/>
          <a:p>
            <a:r>
              <a:rPr lang="en-US" b="1" dirty="0"/>
              <a:t>Improving Facial Expression Detection Algorithms in Digital </a:t>
            </a:r>
            <a:r>
              <a:rPr lang="en-US" b="1" dirty="0" smtClean="0"/>
              <a:t>Video</a:t>
            </a:r>
            <a:endParaRPr lang="en-US" dirty="0"/>
          </a:p>
        </p:txBody>
      </p:sp>
      <p:sp>
        <p:nvSpPr>
          <p:cNvPr id="8" name="Text Placeholder 7">
            <a:extLst>
              <a:ext uri="{FF2B5EF4-FFF2-40B4-BE49-F238E27FC236}">
                <a16:creationId xmlns:a16="http://schemas.microsoft.com/office/drawing/2014/main" xmlns="" id="{B4A9F9FB-C61B-42A7-B4AD-149B9865EF8B}"/>
              </a:ext>
            </a:extLst>
          </p:cNvPr>
          <p:cNvSpPr>
            <a:spLocks noGrp="1"/>
          </p:cNvSpPr>
          <p:nvPr>
            <p:ph type="body" sz="quarter" idx="13"/>
          </p:nvPr>
        </p:nvSpPr>
        <p:spPr/>
        <p:txBody>
          <a:bodyPr/>
          <a:lstStyle/>
          <a:p>
            <a:r>
              <a:rPr lang="en-US" dirty="0" smtClean="0"/>
              <a:t>Eng. Walaa </a:t>
            </a:r>
            <a:r>
              <a:rPr lang="en-US" dirty="0" err="1" smtClean="0"/>
              <a:t>Saffour</a:t>
            </a:r>
            <a:endParaRPr lang="en-US" dirty="0"/>
          </a:p>
        </p:txBody>
      </p:sp>
      <p:sp>
        <p:nvSpPr>
          <p:cNvPr id="9" name="Text Placeholder 8">
            <a:extLst>
              <a:ext uri="{FF2B5EF4-FFF2-40B4-BE49-F238E27FC236}">
                <a16:creationId xmlns:a16="http://schemas.microsoft.com/office/drawing/2014/main" xmlns="" id="{A0A635AE-0264-498F-A25F-4C63E698370D}"/>
              </a:ext>
            </a:extLst>
          </p:cNvPr>
          <p:cNvSpPr>
            <a:spLocks noGrp="1"/>
          </p:cNvSpPr>
          <p:nvPr>
            <p:ph type="body" sz="quarter" idx="19"/>
          </p:nvPr>
        </p:nvSpPr>
        <p:spPr/>
        <p:txBody>
          <a:bodyPr/>
          <a:lstStyle/>
          <a:p>
            <a:r>
              <a:rPr lang="en-US" dirty="0" smtClean="0"/>
              <a:t>Dr. </a:t>
            </a:r>
            <a:r>
              <a:rPr lang="en-US" dirty="0" err="1" smtClean="0"/>
              <a:t>Talal</a:t>
            </a:r>
            <a:r>
              <a:rPr lang="en-US" dirty="0" smtClean="0"/>
              <a:t> </a:t>
            </a:r>
            <a:r>
              <a:rPr lang="en-US" dirty="0" err="1" smtClean="0"/>
              <a:t>Hammoud</a:t>
            </a:r>
            <a:endParaRPr lang="en-US" dirty="0"/>
          </a:p>
        </p:txBody>
      </p:sp>
      <p:sp>
        <p:nvSpPr>
          <p:cNvPr id="10" name="Text Placeholder 9">
            <a:extLst>
              <a:ext uri="{FF2B5EF4-FFF2-40B4-BE49-F238E27FC236}">
                <a16:creationId xmlns:a16="http://schemas.microsoft.com/office/drawing/2014/main" xmlns="" id="{195478EF-0C4B-46B3-A214-90A04C653CA5}"/>
              </a:ext>
            </a:extLst>
          </p:cNvPr>
          <p:cNvSpPr>
            <a:spLocks noGrp="1"/>
          </p:cNvSpPr>
          <p:nvPr>
            <p:ph type="body" sz="quarter" idx="21"/>
          </p:nvPr>
        </p:nvSpPr>
        <p:spPr/>
        <p:txBody>
          <a:bodyPr/>
          <a:lstStyle/>
          <a:p>
            <a:r>
              <a:rPr lang="en-US" dirty="0" smtClean="0"/>
              <a:t>Dr. </a:t>
            </a:r>
            <a:r>
              <a:rPr lang="en-US" dirty="0" err="1" smtClean="0"/>
              <a:t>Fawwaz</a:t>
            </a:r>
            <a:r>
              <a:rPr lang="en-US" dirty="0" smtClean="0"/>
              <a:t> </a:t>
            </a:r>
            <a:r>
              <a:rPr lang="en-US" dirty="0" err="1" smtClean="0"/>
              <a:t>Mufdi</a:t>
            </a:r>
            <a:endParaRPr lang="en-US" dirty="0"/>
          </a:p>
        </p:txBody>
      </p:sp>
      <p:sp>
        <p:nvSpPr>
          <p:cNvPr id="11" name="Text Placeholder 10">
            <a:extLst>
              <a:ext uri="{FF2B5EF4-FFF2-40B4-BE49-F238E27FC236}">
                <a16:creationId xmlns:a16="http://schemas.microsoft.com/office/drawing/2014/main" xmlns="" id="{02EB3EE1-20B6-4BB3-B855-4123E6C6D919}"/>
              </a:ext>
            </a:extLst>
          </p:cNvPr>
          <p:cNvSpPr>
            <a:spLocks noGrp="1"/>
          </p:cNvSpPr>
          <p:nvPr>
            <p:ph type="body" sz="quarter" idx="22"/>
          </p:nvPr>
        </p:nvSpPr>
        <p:spPr/>
        <p:txBody>
          <a:bodyPr/>
          <a:lstStyle/>
          <a:p>
            <a:r>
              <a:rPr lang="en-US" dirty="0"/>
              <a:t>Department of Electronics and Communication Engineering</a:t>
            </a:r>
            <a:endParaRPr lang="en-US" dirty="0"/>
          </a:p>
        </p:txBody>
      </p:sp>
      <p:sp>
        <p:nvSpPr>
          <p:cNvPr id="12" name="Text Placeholder 11">
            <a:extLst>
              <a:ext uri="{FF2B5EF4-FFF2-40B4-BE49-F238E27FC236}">
                <a16:creationId xmlns:a16="http://schemas.microsoft.com/office/drawing/2014/main" xmlns="" id="{3CD07CDB-9454-41F8-9AE6-DE86120161F4}"/>
              </a:ext>
            </a:extLst>
          </p:cNvPr>
          <p:cNvSpPr>
            <a:spLocks noGrp="1"/>
          </p:cNvSpPr>
          <p:nvPr>
            <p:ph type="body" sz="quarter" idx="30"/>
          </p:nvPr>
        </p:nvSpPr>
        <p:spPr/>
        <p:txBody>
          <a:bodyPr/>
          <a:lstStyle/>
          <a:p>
            <a:r>
              <a:rPr lang="en-US" dirty="0"/>
              <a:t>This research proposes a method to recognize basic facial expressions in digital video clips. The method belongs to the conventional  methods that involve extracting appearance and geometric features from the face image, and relies on analyzing the video at both the spatial and temporal domain to detect the transition from a neutral expression to one of the seven basic expressions (joy, sadness, surprise, anger, disgust, contempt, and fear). The research also presents a comparison between the accuracy of the proposed algorithm and the accuracy of some similar classification algorithms. </a:t>
            </a:r>
          </a:p>
          <a:p>
            <a:endParaRPr lang="en-US" dirty="0"/>
          </a:p>
        </p:txBody>
      </p:sp>
    </p:spTree>
    <p:extLst>
      <p:ext uri="{BB962C8B-B14F-4D97-AF65-F5344CB8AC3E}">
        <p14:creationId xmlns:p14="http://schemas.microsoft.com/office/powerpoint/2010/main" val="1089152755"/>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TotalTime>
  <Words>222</Words>
  <Application>Microsoft Office PowerPoint</Application>
  <PresentationFormat>A4 Paper (210x297 mm)</PresentationFormat>
  <Paragraphs>13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Bahij TheSansArabic Bold</vt:lpstr>
      <vt:lpstr>Bahij TheSansArabic Plain</vt:lpstr>
      <vt:lpstr>Calibri</vt:lpstr>
      <vt:lpstr>Office Theme</vt:lpstr>
      <vt:lpstr>PowerPoint Presentation</vt:lpstr>
      <vt:lpstr>PowerPoint Presentation</vt:lpstr>
    </vt:vector>
  </TitlesOfParts>
  <Company>Moness.designer@gmail.com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Walaa</cp:lastModifiedBy>
  <cp:revision>18</cp:revision>
  <dcterms:created xsi:type="dcterms:W3CDTF">2023-01-13T19:11:45Z</dcterms:created>
  <dcterms:modified xsi:type="dcterms:W3CDTF">2024-06-02T14:10:41Z</dcterms:modified>
</cp:coreProperties>
</file>